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1"/>
  </p:notesMasterIdLst>
  <p:sldIdLst>
    <p:sldId id="260" r:id="rId2"/>
    <p:sldId id="257" r:id="rId3"/>
    <p:sldId id="276" r:id="rId4"/>
    <p:sldId id="277" r:id="rId5"/>
    <p:sldId id="262" r:id="rId6"/>
    <p:sldId id="261" r:id="rId7"/>
    <p:sldId id="278" r:id="rId8"/>
    <p:sldId id="265" r:id="rId9"/>
    <p:sldId id="266" r:id="rId10"/>
    <p:sldId id="269" r:id="rId11"/>
    <p:sldId id="263" r:id="rId12"/>
    <p:sldId id="270" r:id="rId13"/>
    <p:sldId id="267" r:id="rId14"/>
    <p:sldId id="272" r:id="rId15"/>
    <p:sldId id="264" r:id="rId16"/>
    <p:sldId id="268" r:id="rId17"/>
    <p:sldId id="273" r:id="rId18"/>
    <p:sldId id="274" r:id="rId19"/>
    <p:sldId id="286" r:id="rId20"/>
    <p:sldId id="287" r:id="rId21"/>
    <p:sldId id="284" r:id="rId22"/>
    <p:sldId id="285" r:id="rId23"/>
    <p:sldId id="279" r:id="rId24"/>
    <p:sldId id="259" r:id="rId25"/>
    <p:sldId id="283" r:id="rId26"/>
    <p:sldId id="258" r:id="rId27"/>
    <p:sldId id="280" r:id="rId28"/>
    <p:sldId id="281" r:id="rId29"/>
    <p:sldId id="282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7993" autoAdjust="0"/>
    <p:restoredTop sz="94660"/>
  </p:normalViewPr>
  <p:slideViewPr>
    <p:cSldViewPr snapToGrid="0">
      <p:cViewPr varScale="1">
        <p:scale>
          <a:sx n="156" d="100"/>
          <a:sy n="156" d="100"/>
        </p:scale>
        <p:origin x="162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1.tiff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9786F-2C2F-4191-9E90-701A9D3A6B9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31C5B-6A46-4683-A1C2-FF3A2FB3A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0DD2C-E61C-4C4A-B77A-D2A0359EB905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82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549-2DF5-4F85-A38E-CD394DF88C09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1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C0C3-1460-4875-B1F1-D59494F07C90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F1F5-142B-4E88-817F-55BFF8F20356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4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8CE1-F163-40AB-B878-55E82DAEC1C3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55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B920-5B54-4458-AE5C-4528939692F7}" type="datetime1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28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FB7F4-41EC-4D5D-BD39-F40B2D156C6D}" type="datetime1">
              <a:rPr lang="en-US" smtClean="0"/>
              <a:t>6/5/2018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8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E4091-8D3A-4F32-97E4-607D5BAA4CF8}" type="datetime1">
              <a:rPr lang="en-US" smtClean="0"/>
              <a:t>6/5/2018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65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8B5A0-A2A8-43E9-8D84-2F542E4EA92B}" type="datetime1">
              <a:rPr lang="en-US" smtClean="0"/>
              <a:t>6/5/2018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76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030-4D8F-44AE-B59A-9ADF46DC54A7}" type="datetime1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20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8CF22-9A95-45A1-9784-7D803FCE2721}" type="datetime1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B21A4-6202-4099-B0F1-51516CD4D16E}" type="datetime1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pyter/jupyter/wiki/Jupyter-kernel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hyperlink" Target="http://www.r-consortium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F4D9-48CE-994C-9E4D-19B311A4B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Summer R Workshop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8A20B-68C1-0E41-AFC7-ABFB6998B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Matthew D. Turner</a:t>
            </a:r>
          </a:p>
          <a:p>
            <a:r>
              <a:rPr lang="en-US" dirty="0">
                <a:hlinkClick r:id="rId2"/>
              </a:rPr>
              <a:t>mturner46@gsu.edu</a:t>
            </a:r>
            <a:endParaRPr lang="en-US" dirty="0"/>
          </a:p>
          <a:p>
            <a:r>
              <a:rPr lang="en-US" dirty="0"/>
              <a:t>Department of Psychology</a:t>
            </a:r>
          </a:p>
          <a:p>
            <a:r>
              <a:rPr lang="en-US" dirty="0"/>
              <a:t>Georgia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29822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82" y="1038210"/>
            <a:ext cx="8913238" cy="4781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3A300-EB65-374A-BAF2-0EBD8CB70674}"/>
              </a:ext>
            </a:extLst>
          </p:cNvPr>
          <p:cNvSpPr txBox="1"/>
          <p:nvPr/>
        </p:nvSpPr>
        <p:spPr>
          <a:xfrm>
            <a:off x="2836720" y="2265808"/>
            <a:ext cx="2760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Enter commands here into a “script”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65CED-106A-F14F-91EA-B1E2D8C2F340}"/>
              </a:ext>
            </a:extLst>
          </p:cNvPr>
          <p:cNvSpPr txBox="1"/>
          <p:nvPr/>
        </p:nvSpPr>
        <p:spPr>
          <a:xfrm>
            <a:off x="2836720" y="3976270"/>
            <a:ext cx="2866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See results of commands in this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B3474-B908-AA4A-B427-0BB0B8AE8BD5}"/>
              </a:ext>
            </a:extLst>
          </p:cNvPr>
          <p:cNvSpPr txBox="1"/>
          <p:nvPr/>
        </p:nvSpPr>
        <p:spPr>
          <a:xfrm>
            <a:off x="6931820" y="2081141"/>
            <a:ext cx="19699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Graphics appear in another pane like here.</a:t>
            </a:r>
          </a:p>
        </p:txBody>
      </p:sp>
    </p:spTree>
    <p:extLst>
      <p:ext uri="{BB962C8B-B14F-4D97-AF65-F5344CB8AC3E}">
        <p14:creationId xmlns:p14="http://schemas.microsoft.com/office/powerpoint/2010/main" val="2833560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263" y="75830"/>
            <a:ext cx="4817475" cy="670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8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57250"/>
            <a:ext cx="3667991" cy="51061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604" y="1438689"/>
            <a:ext cx="6965396" cy="4505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7B9CB-6970-AE4E-BE2D-BDEEA35E3D1C}"/>
              </a:ext>
            </a:extLst>
          </p:cNvPr>
          <p:cNvSpPr txBox="1"/>
          <p:nvPr/>
        </p:nvSpPr>
        <p:spPr>
          <a:xfrm>
            <a:off x="4213776" y="417843"/>
            <a:ext cx="4307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Everything appears in one window, in sequence.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A1004-1E95-9949-8623-5CECB13D91B2}"/>
              </a:ext>
            </a:extLst>
          </p:cNvPr>
          <p:cNvSpPr txBox="1"/>
          <p:nvPr/>
        </p:nvSpPr>
        <p:spPr>
          <a:xfrm>
            <a:off x="5846595" y="2492963"/>
            <a:ext cx="300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Each input is followed by…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D0BBD4-6FDC-4E48-B7B4-C859FABD5A84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5109401" y="2199734"/>
            <a:ext cx="737194" cy="4932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1A7F67-5998-5242-AC62-00881B375FE1}"/>
              </a:ext>
            </a:extLst>
          </p:cNvPr>
          <p:cNvSpPr txBox="1"/>
          <p:nvPr/>
        </p:nvSpPr>
        <p:spPr>
          <a:xfrm>
            <a:off x="6656110" y="3691201"/>
            <a:ext cx="2064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Its corresponding output.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CCACD9-ACBF-4345-A191-C87389D12224}"/>
              </a:ext>
            </a:extLst>
          </p:cNvPr>
          <p:cNvCxnSpPr>
            <a:cxnSpLocks/>
          </p:cNvCxnSpPr>
          <p:nvPr/>
        </p:nvCxnSpPr>
        <p:spPr>
          <a:xfrm flipH="1" flipV="1">
            <a:off x="5724482" y="3747292"/>
            <a:ext cx="931628" cy="2628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65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  <a:p>
            <a:r>
              <a:rPr lang="en-US" dirty="0"/>
              <a:t>For R </a:t>
            </a:r>
            <a:r>
              <a:rPr lang="en-US" b="1" dirty="0"/>
              <a:t>both are available</a:t>
            </a:r>
          </a:p>
          <a:p>
            <a:pPr lvl="1"/>
            <a:r>
              <a:rPr lang="en-US" b="1" dirty="0"/>
              <a:t>RStudio</a:t>
            </a:r>
            <a:r>
              <a:rPr lang="en-US" dirty="0"/>
              <a:t> implements the </a:t>
            </a:r>
            <a:r>
              <a:rPr lang="en-US" dirty="0" err="1"/>
              <a:t>Matlab</a:t>
            </a:r>
            <a:r>
              <a:rPr lang="en-US" dirty="0"/>
              <a:t>-style interface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implements the Mathematica-style interface</a:t>
            </a:r>
          </a:p>
          <a:p>
            <a:r>
              <a:rPr lang="en-US" b="1" dirty="0">
                <a:solidFill>
                  <a:srgbClr val="FF0000"/>
                </a:solidFill>
              </a:rPr>
              <a:t>R is the SAME in both!</a:t>
            </a:r>
          </a:p>
          <a:p>
            <a:pPr lvl="1"/>
            <a:r>
              <a:rPr lang="en-US" dirty="0"/>
              <a:t>Both RStudio and </a:t>
            </a:r>
            <a:r>
              <a:rPr lang="en-US" dirty="0" err="1"/>
              <a:t>Jupyter</a:t>
            </a:r>
            <a:r>
              <a:rPr lang="en-US" dirty="0"/>
              <a:t> use </a:t>
            </a:r>
            <a:r>
              <a:rPr lang="en-US" b="1" dirty="0"/>
              <a:t>exactly the same</a:t>
            </a:r>
            <a:r>
              <a:rPr lang="en-US" dirty="0"/>
              <a:t> R “server” underneath</a:t>
            </a:r>
          </a:p>
          <a:p>
            <a:pPr lvl="1"/>
            <a:r>
              <a:rPr lang="en-US" dirty="0"/>
              <a:t>Same language, same implementation, same everything</a:t>
            </a:r>
          </a:p>
        </p:txBody>
      </p:sp>
    </p:spTree>
    <p:extLst>
      <p:ext uri="{BB962C8B-B14F-4D97-AF65-F5344CB8AC3E}">
        <p14:creationId xmlns:p14="http://schemas.microsoft.com/office/powerpoint/2010/main" val="2817978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66401"/>
            <a:ext cx="7886700" cy="994172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49336" y="3956991"/>
            <a:ext cx="5999429" cy="208087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598834" y="1786031"/>
            <a:ext cx="3886202" cy="1581444"/>
            <a:chOff x="1149927" y="1636294"/>
            <a:chExt cx="5181603" cy="2108591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Client</a:t>
              </a:r>
            </a:p>
            <a:p>
              <a:pPr algn="ctr"/>
              <a:endParaRPr lang="en-US" sz="1350" dirty="0"/>
            </a:p>
            <a:p>
              <a:pPr algn="ctr"/>
              <a:r>
                <a:rPr lang="en-US" sz="1350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Server</a:t>
              </a:r>
            </a:p>
            <a:p>
              <a:pPr algn="ctr"/>
              <a:endParaRPr lang="en-US" sz="1350" dirty="0"/>
            </a:p>
            <a:p>
              <a:pPr algn="ctr"/>
              <a:r>
                <a:rPr lang="en-US" sz="1350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6"/>
              <a:ext cx="205740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/>
                <a:t>Graphs/Results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BC39A35-896B-A749-BE33-CFFF63F7F827}"/>
              </a:ext>
            </a:extLst>
          </p:cNvPr>
          <p:cNvSpPr txBox="1"/>
          <p:nvPr/>
        </p:nvSpPr>
        <p:spPr>
          <a:xfrm>
            <a:off x="5364452" y="2080901"/>
            <a:ext cx="3384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rgbClr val="FF0000"/>
                </a:solidFill>
              </a:rPr>
              <a:t>One nice feature of this design is that it works cross-platform – that is, PC/Mac/Linux works the same.</a:t>
            </a:r>
          </a:p>
        </p:txBody>
      </p:sp>
    </p:spTree>
    <p:extLst>
      <p:ext uri="{BB962C8B-B14F-4D97-AF65-F5344CB8AC3E}">
        <p14:creationId xmlns:p14="http://schemas.microsoft.com/office/powerpoint/2010/main" val="4139778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C983-4D06-F946-8E2A-5DE6EE76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30D6-7162-AE43-8E9A-80D9E7BCD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 you like </a:t>
            </a:r>
            <a:r>
              <a:rPr lang="en-US" dirty="0" err="1"/>
              <a:t>Jupyter</a:t>
            </a:r>
            <a:r>
              <a:rPr lang="en-US" dirty="0"/>
              <a:t> it supports most scientific programming languages: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Old timey: </a:t>
            </a:r>
            <a:r>
              <a:rPr lang="en-US" b="1" dirty="0"/>
              <a:t>FORTRAN</a:t>
            </a:r>
            <a:r>
              <a:rPr lang="en-US" dirty="0"/>
              <a:t> (</a:t>
            </a:r>
            <a:r>
              <a:rPr lang="en-US" dirty="0" err="1"/>
              <a:t>coarray-fortran</a:t>
            </a:r>
            <a:r>
              <a:rPr lang="en-US" dirty="0"/>
              <a:t> 2008)</a:t>
            </a:r>
          </a:p>
          <a:p>
            <a:pPr lvl="1"/>
            <a:r>
              <a:rPr lang="en-US" dirty="0"/>
              <a:t>Statistics programming: </a:t>
            </a:r>
            <a:r>
              <a:rPr lang="en-US" b="1" dirty="0"/>
              <a:t>SAS</a:t>
            </a:r>
            <a:r>
              <a:rPr lang="en-US" dirty="0"/>
              <a:t>, </a:t>
            </a:r>
            <a:r>
              <a:rPr lang="en-US" b="1" dirty="0"/>
              <a:t>R</a:t>
            </a:r>
            <a:r>
              <a:rPr lang="en-US" dirty="0"/>
              <a:t>, </a:t>
            </a:r>
            <a:r>
              <a:rPr lang="en-US" dirty="0" err="1"/>
              <a:t>Incanter</a:t>
            </a:r>
            <a:r>
              <a:rPr lang="en-US" dirty="0"/>
              <a:t>/Clojure</a:t>
            </a:r>
          </a:p>
          <a:p>
            <a:pPr lvl="1"/>
            <a:r>
              <a:rPr lang="en-US" dirty="0"/>
              <a:t>Math programming: </a:t>
            </a:r>
            <a:r>
              <a:rPr lang="en-US" b="1" dirty="0" err="1"/>
              <a:t>Matlab</a:t>
            </a:r>
            <a:r>
              <a:rPr lang="en-US" dirty="0"/>
              <a:t>, Julia (</a:t>
            </a:r>
            <a:r>
              <a:rPr lang="en-US" dirty="0" err="1"/>
              <a:t>IJulia</a:t>
            </a:r>
            <a:r>
              <a:rPr lang="en-US" dirty="0"/>
              <a:t>), Maxima, </a:t>
            </a:r>
          </a:p>
          <a:p>
            <a:pPr lvl="1"/>
            <a:r>
              <a:rPr lang="en-US" dirty="0"/>
              <a:t>Plotting/Graphics: </a:t>
            </a:r>
            <a:r>
              <a:rPr lang="en-US" b="1" dirty="0" err="1"/>
              <a:t>Gnuplot</a:t>
            </a:r>
            <a:r>
              <a:rPr lang="en-US" dirty="0"/>
              <a:t>, D3/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AI: prolog, </a:t>
            </a:r>
            <a:r>
              <a:rPr lang="en-US" dirty="0" err="1"/>
              <a:t>smalltalk</a:t>
            </a:r>
            <a:r>
              <a:rPr lang="en-US" dirty="0"/>
              <a:t>, Mathematica, scheme (LISP dialect)</a:t>
            </a:r>
          </a:p>
          <a:p>
            <a:pPr lvl="1"/>
            <a:r>
              <a:rPr lang="en-US" dirty="0"/>
              <a:t>Web languages: Ruby, Haskell, </a:t>
            </a:r>
            <a:r>
              <a:rPr lang="en-US" dirty="0" err="1"/>
              <a:t>Javascript</a:t>
            </a:r>
            <a:r>
              <a:rPr lang="en-US" dirty="0"/>
              <a:t>, </a:t>
            </a:r>
            <a:r>
              <a:rPr lang="en-US" dirty="0" err="1"/>
              <a:t>Coffeescript</a:t>
            </a:r>
            <a:endParaRPr lang="en-US" dirty="0"/>
          </a:p>
          <a:p>
            <a:pPr lvl="1"/>
            <a:r>
              <a:rPr lang="en-US" dirty="0"/>
              <a:t>System languages: C, Go, Scala, Erlang, bash, Kotlin</a:t>
            </a:r>
          </a:p>
          <a:p>
            <a:pPr lvl="1"/>
            <a:endParaRPr lang="en-US" dirty="0"/>
          </a:p>
          <a:p>
            <a:r>
              <a:rPr lang="en-US" dirty="0"/>
              <a:t>And many 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11AD9-A326-4347-9890-47A4ACA80D26}"/>
              </a:ext>
            </a:extLst>
          </p:cNvPr>
          <p:cNvSpPr/>
          <p:nvPr/>
        </p:nvSpPr>
        <p:spPr>
          <a:xfrm>
            <a:off x="4415547" y="5528828"/>
            <a:ext cx="419909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350" dirty="0">
                <a:hlinkClick r:id="rId2"/>
              </a:rPr>
              <a:t>https://github.com/jupyter/jupyter/wiki/Jupyter-kernels</a:t>
            </a:r>
            <a:r>
              <a:rPr lang="en-US" sz="13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642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Click the “Start My Server” button.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2FB09-FBC1-4470-9BB9-1477B90E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5588D-76D1-474B-86F6-10E4D56E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7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55" y="1180748"/>
            <a:ext cx="7991475" cy="3419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669251" y="4369660"/>
            <a:ext cx="7118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A1AFA8-238E-47FD-BE5E-D67FFACF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2E34C7-10E7-421C-9070-C397ED1A0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17</a:t>
            </a:fld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2105330-FA44-40E5-AE66-7A3703B42C8C}"/>
              </a:ext>
            </a:extLst>
          </p:cNvPr>
          <p:cNvSpPr/>
          <p:nvPr/>
        </p:nvSpPr>
        <p:spPr>
          <a:xfrm>
            <a:off x="2080413" y="3228016"/>
            <a:ext cx="877579" cy="5155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0E724-7933-4800-83B2-DE5219171A60}"/>
              </a:ext>
            </a:extLst>
          </p:cNvPr>
          <p:cNvSpPr txBox="1"/>
          <p:nvPr/>
        </p:nvSpPr>
        <p:spPr>
          <a:xfrm>
            <a:off x="177970" y="3075057"/>
            <a:ext cx="1853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Please pick:</a:t>
            </a:r>
          </a:p>
          <a:p>
            <a:pPr algn="ctr"/>
            <a:r>
              <a:rPr lang="en-US" sz="2000" dirty="0"/>
              <a:t>1 core, 12 hours</a:t>
            </a:r>
          </a:p>
        </p:txBody>
      </p:sp>
    </p:spTree>
    <p:extLst>
      <p:ext uri="{BB962C8B-B14F-4D97-AF65-F5344CB8AC3E}">
        <p14:creationId xmlns:p14="http://schemas.microsoft.com/office/powerpoint/2010/main" val="914015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163456"/>
            <a:ext cx="7867650" cy="2305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180555" y="4102727"/>
            <a:ext cx="4782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BF28D-0451-4A08-847D-759C4103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5EDB0-41E8-4085-9FC6-28CD998FA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34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0261E9-2A77-457C-80A2-4EEF2FAD2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B8A62-3A03-48E0-A939-B67C2C8EDFED}"/>
              </a:ext>
            </a:extLst>
          </p:cNvPr>
          <p:cNvSpPr txBox="1"/>
          <p:nvPr/>
        </p:nvSpPr>
        <p:spPr>
          <a:xfrm>
            <a:off x="2678763" y="3136613"/>
            <a:ext cx="3786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DICE Demo</a:t>
            </a:r>
          </a:p>
        </p:txBody>
      </p:sp>
    </p:spTree>
    <p:extLst>
      <p:ext uri="{BB962C8B-B14F-4D97-AF65-F5344CB8AC3E}">
        <p14:creationId xmlns:p14="http://schemas.microsoft.com/office/powerpoint/2010/main" val="328554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6346-A2B3-426B-B9A8-1C6453427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 at GSU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7EE04-9CA0-4EB1-9680-78D8D7FA0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This past spring we started a new R Users Group</a:t>
            </a:r>
          </a:p>
          <a:p>
            <a:pPr lvl="1"/>
            <a:r>
              <a:rPr lang="en-US" dirty="0"/>
              <a:t>It began as a regular meeting in psychology convened by Chris Goode</a:t>
            </a:r>
          </a:p>
          <a:p>
            <a:pPr lvl="1"/>
            <a:r>
              <a:rPr lang="en-US" dirty="0"/>
              <a:t>I basically hijacked it to start a GSU-wide users group</a:t>
            </a:r>
          </a:p>
          <a:p>
            <a:pPr lvl="1"/>
            <a:r>
              <a:rPr lang="en-US" dirty="0"/>
              <a:t>If you are not on the email list, please add it or contact me (</a:t>
            </a:r>
            <a:r>
              <a:rPr lang="en-US" dirty="0">
                <a:hlinkClick r:id="rId2"/>
              </a:rPr>
              <a:t>mturner46@gsu.edu</a:t>
            </a:r>
            <a:r>
              <a:rPr lang="en-US" dirty="0"/>
              <a:t>) to be added</a:t>
            </a:r>
          </a:p>
          <a:p>
            <a:pPr lvl="1"/>
            <a:r>
              <a:rPr lang="en-US" dirty="0"/>
              <a:t>We were overwhelmed with the response</a:t>
            </a:r>
          </a:p>
          <a:p>
            <a:pPr lvl="1"/>
            <a:r>
              <a:rPr lang="en-US" dirty="0"/>
              <a:t>Biggest Need at GSU: Training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22B13-DF03-4F50-9A44-6C3B64A9E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0CC4D-D42E-426D-9D42-C1DADB52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0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B44212-0D7A-4A5E-A261-70F5658FE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Files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CE1B69-A6C1-47F6-AE05-935ECF8BA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folder: IntroR01</a:t>
            </a:r>
          </a:p>
          <a:p>
            <a:r>
              <a:rPr lang="en-US" dirty="0"/>
              <a:t>And within that folder: </a:t>
            </a:r>
            <a:r>
              <a:rPr lang="en-US" dirty="0" err="1"/>
              <a:t>ClassNotes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notebooks for today are numbered from 01 to 05</a:t>
            </a:r>
          </a:p>
          <a:p>
            <a:endParaRPr lang="en-US" dirty="0"/>
          </a:p>
          <a:p>
            <a:r>
              <a:rPr lang="en-US" dirty="0"/>
              <a:t>Launch the first and go!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306E59-8729-42C0-A846-66B55E27E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993F40-DF5B-40AA-8689-A3E7D3FA0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1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A700BE-1573-4F9C-A3C6-F1447AE4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815FED-3127-417E-80EE-4D2EFEAE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CC53B4-893F-4467-A86C-A2A3A15F1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2172"/>
            <a:ext cx="9144000" cy="36298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EB05F6-421A-4EE0-91AA-7AF2EE716D5C}"/>
              </a:ext>
            </a:extLst>
          </p:cNvPr>
          <p:cNvSpPr txBox="1"/>
          <p:nvPr/>
        </p:nvSpPr>
        <p:spPr>
          <a:xfrm>
            <a:off x="382406" y="178482"/>
            <a:ext cx="607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picked an option other than 1 core, 12 hours, please click</a:t>
            </a:r>
          </a:p>
          <a:p>
            <a:r>
              <a:rPr lang="en-US" dirty="0"/>
              <a:t>on “control panel” 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65712A5-EDD0-4A37-8B94-C40767EC5758}"/>
              </a:ext>
            </a:extLst>
          </p:cNvPr>
          <p:cNvSpPr/>
          <p:nvPr/>
        </p:nvSpPr>
        <p:spPr>
          <a:xfrm>
            <a:off x="8155956" y="263888"/>
            <a:ext cx="503227" cy="908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554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A700BE-1573-4F9C-A3C6-F1447AE4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815FED-3127-417E-80EE-4D2EFEAE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EB05F6-421A-4EE0-91AA-7AF2EE716D5C}"/>
              </a:ext>
            </a:extLst>
          </p:cNvPr>
          <p:cNvSpPr txBox="1"/>
          <p:nvPr/>
        </p:nvSpPr>
        <p:spPr>
          <a:xfrm>
            <a:off x="382406" y="178482"/>
            <a:ext cx="607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picked an option other than 1 core, 12 hours, please click</a:t>
            </a:r>
          </a:p>
          <a:p>
            <a:r>
              <a:rPr lang="en-US" dirty="0"/>
              <a:t>on “control panel”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281221-E62C-480C-941B-143FC21E2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78" y="3243358"/>
            <a:ext cx="7505444" cy="2080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57E962-D8A1-4EC2-9D90-9948E9FC8C90}"/>
              </a:ext>
            </a:extLst>
          </p:cNvPr>
          <p:cNvSpPr txBox="1"/>
          <p:nvPr/>
        </p:nvSpPr>
        <p:spPr>
          <a:xfrm>
            <a:off x="1491270" y="1569981"/>
            <a:ext cx="61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click on “Stop My Server.” This will return you to the </a:t>
            </a:r>
            <a:r>
              <a:rPr lang="en-US" dirty="0" err="1"/>
              <a:t>spawner</a:t>
            </a:r>
            <a:r>
              <a:rPr lang="en-US" dirty="0"/>
              <a:t> page where you can choose the correct option.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65712A5-EDD0-4A37-8B94-C40767EC5758}"/>
              </a:ext>
            </a:extLst>
          </p:cNvPr>
          <p:cNvSpPr/>
          <p:nvPr/>
        </p:nvSpPr>
        <p:spPr>
          <a:xfrm>
            <a:off x="3835570" y="2961480"/>
            <a:ext cx="503227" cy="908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39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03898-38AE-417A-9895-98AF98E4E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730BB-27B4-46C8-916E-7F8DB42B0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D88AB-B481-4685-8A66-70F8B125A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412C34-291C-47FB-AC30-CAEB087C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80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3C4C-43FC-4247-85ED-3C58736B7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A57BF-3795-4EE0-BD58-A9E294F59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F3F70-A616-49ED-A6EF-C164FC73B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010E1-BBCC-4124-8A69-6C6008CC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534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2FB09-FBC1-4470-9BB9-1477B90E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5588D-76D1-474B-86F6-10E4D56E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06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9A61-AE09-4834-A8D7-20CC2C4D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Spawn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23B42-F7A4-4B55-8C02-16C84B670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choose the 1 core, 12 hour option. If you choose the others the system will be slow for everyone!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A0AD4-8762-4EB5-8701-15AB87DAE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3365E-15D8-42BF-ADB0-7949A8D7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48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</p:spTree>
    <p:extLst>
      <p:ext uri="{BB962C8B-B14F-4D97-AF65-F5344CB8AC3E}">
        <p14:creationId xmlns:p14="http://schemas.microsoft.com/office/powerpoint/2010/main" val="3749613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3" y="1055948"/>
            <a:ext cx="7991475" cy="3419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012602" y="4363523"/>
            <a:ext cx="7118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</p:spTree>
    <p:extLst>
      <p:ext uri="{BB962C8B-B14F-4D97-AF65-F5344CB8AC3E}">
        <p14:creationId xmlns:p14="http://schemas.microsoft.com/office/powerpoint/2010/main" val="3579492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163456"/>
            <a:ext cx="7867650" cy="2305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180555" y="4102727"/>
            <a:ext cx="4782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</p:spTree>
    <p:extLst>
      <p:ext uri="{BB962C8B-B14F-4D97-AF65-F5344CB8AC3E}">
        <p14:creationId xmlns:p14="http://schemas.microsoft.com/office/powerpoint/2010/main" val="347902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FE92-A430-0444-A12A-9CE5D87B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8F-35B7-044B-BF95-CC82E531D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5344"/>
            <a:ext cx="7996157" cy="40102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 is a </a:t>
            </a:r>
            <a:r>
              <a:rPr lang="en-US" i="1" dirty="0"/>
              <a:t>variant</a:t>
            </a:r>
            <a:r>
              <a:rPr lang="en-US" dirty="0"/>
              <a:t> of the </a:t>
            </a:r>
            <a:r>
              <a:rPr lang="en-US" b="1" dirty="0"/>
              <a:t>S programming language</a:t>
            </a:r>
          </a:p>
          <a:p>
            <a:r>
              <a:rPr lang="en-US" dirty="0"/>
              <a:t>The S language was developed in 1976 at Bell Labs</a:t>
            </a:r>
          </a:p>
          <a:p>
            <a:pPr lvl="1"/>
            <a:r>
              <a:rPr lang="en-US" dirty="0"/>
              <a:t>S was designed for data analysis and statistical modeling </a:t>
            </a:r>
          </a:p>
          <a:p>
            <a:pPr lvl="1"/>
            <a:r>
              <a:rPr lang="en-US" dirty="0"/>
              <a:t>S Developers: </a:t>
            </a:r>
            <a:r>
              <a:rPr lang="en-US" b="1" dirty="0"/>
              <a:t>Rick Becker</a:t>
            </a:r>
            <a:r>
              <a:rPr lang="en-US" dirty="0"/>
              <a:t>, </a:t>
            </a:r>
            <a:r>
              <a:rPr lang="en-US" b="1" dirty="0"/>
              <a:t>Allan Wilks</a:t>
            </a:r>
            <a:r>
              <a:rPr lang="en-US" dirty="0"/>
              <a:t>, </a:t>
            </a:r>
            <a:r>
              <a:rPr lang="en-US" b="1" dirty="0"/>
              <a:t>John Chambers</a:t>
            </a:r>
          </a:p>
          <a:p>
            <a:pPr lvl="1"/>
            <a:r>
              <a:rPr lang="en-US" dirty="0"/>
              <a:t>S was developed by people working on particularly hard data analysis problems where standard solutions did not usually apply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 Goal: </a:t>
            </a:r>
            <a:r>
              <a:rPr lang="en-US" i="1" dirty="0"/>
              <a:t>“to turn ideas into software, quickly and faithfully”</a:t>
            </a:r>
            <a:r>
              <a:rPr lang="en-US" dirty="0"/>
              <a:t> (Chambers)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4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1A0A-BF95-2B47-BE1C-12A75016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4A396-4D30-8943-9522-AAD0E543C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85" y="2019624"/>
            <a:ext cx="8182136" cy="405592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 was developed by </a:t>
            </a:r>
            <a:r>
              <a:rPr lang="en-US" b="1" dirty="0"/>
              <a:t>Ross Ihaka and Robert Gentleman </a:t>
            </a:r>
            <a:r>
              <a:rPr lang="en-US" dirty="0"/>
              <a:t>at University of Auckland, New Zealand</a:t>
            </a:r>
          </a:p>
          <a:p>
            <a:r>
              <a:rPr lang="en-US" dirty="0"/>
              <a:t>It is an open source version of the commercial language S-Plus</a:t>
            </a:r>
          </a:p>
          <a:p>
            <a:pPr lvl="1"/>
            <a:r>
              <a:rPr lang="en-US" dirty="0"/>
              <a:t>S-Plus was an earlier derivative of S developed by Statistical Sciences, Inc. (SF, CA)</a:t>
            </a:r>
          </a:p>
          <a:p>
            <a:pPr lvl="1"/>
            <a:r>
              <a:rPr lang="en-US" dirty="0"/>
              <a:t>S-Plus introduces many features not in the original S (much of the OOP system)</a:t>
            </a:r>
          </a:p>
          <a:p>
            <a:pPr lvl="1"/>
            <a:r>
              <a:rPr lang="en-US" dirty="0"/>
              <a:t>S-Plus was basically made non-viable as a commercial product due to R</a:t>
            </a:r>
          </a:p>
          <a:p>
            <a:r>
              <a:rPr lang="en-US" dirty="0"/>
              <a:t>R is now the </a:t>
            </a:r>
            <a:r>
              <a:rPr lang="en-US" b="1" dirty="0"/>
              <a:t>dominant dialect</a:t>
            </a:r>
            <a:r>
              <a:rPr lang="en-US" dirty="0"/>
              <a:t> of this family of S based languages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634E4E-59D5-47DF-B08C-91A85CBC60B1}"/>
              </a:ext>
            </a:extLst>
          </p:cNvPr>
          <p:cNvSpPr/>
          <p:nvPr/>
        </p:nvSpPr>
        <p:spPr>
          <a:xfrm>
            <a:off x="4387892" y="714920"/>
            <a:ext cx="3811023" cy="97576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S →  S-Plus → R</a:t>
            </a:r>
          </a:p>
        </p:txBody>
      </p:sp>
    </p:spTree>
    <p:extLst>
      <p:ext uri="{BB962C8B-B14F-4D97-AF65-F5344CB8AC3E}">
        <p14:creationId xmlns:p14="http://schemas.microsoft.com/office/powerpoint/2010/main" val="265497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04E3E-2CBE-7D4D-BFA4-30A69950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B74B-A873-AC4E-A21F-7B7521A6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815" y="1675092"/>
            <a:ext cx="8168231" cy="3841993"/>
          </a:xfrm>
        </p:spPr>
        <p:txBody>
          <a:bodyPr/>
          <a:lstStyle/>
          <a:p>
            <a:r>
              <a:rPr lang="en-US" dirty="0"/>
              <a:t>R is now an international project</a:t>
            </a:r>
          </a:p>
          <a:p>
            <a:pPr lvl="1"/>
            <a:r>
              <a:rPr lang="en-US" dirty="0"/>
              <a:t>R language is controlled by the R Core Team</a:t>
            </a:r>
          </a:p>
          <a:p>
            <a:pPr lvl="1"/>
            <a:r>
              <a:rPr lang="en-US" dirty="0"/>
              <a:t>Managed by the R Consortium:   </a:t>
            </a:r>
          </a:p>
          <a:p>
            <a:pPr marL="457200" lvl="1" indent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www.r-consortium.org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Shared/Delivered by CRAN: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cran.r-project.org</a:t>
            </a:r>
            <a:r>
              <a:rPr lang="en-US" dirty="0">
                <a:hlinkClick r:id="rId3"/>
              </a:rPr>
              <a:t> </a:t>
            </a:r>
            <a:endParaRPr lang="en-US" dirty="0"/>
          </a:p>
          <a:p>
            <a:pPr lvl="1"/>
            <a:r>
              <a:rPr lang="en-US" dirty="0"/>
              <a:t>Package development is shared by the global R community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DD4600-C3A8-4844-AEE0-AC7E9ACF9E58}"/>
              </a:ext>
            </a:extLst>
          </p:cNvPr>
          <p:cNvGrpSpPr/>
          <p:nvPr/>
        </p:nvGrpSpPr>
        <p:grpSpPr>
          <a:xfrm>
            <a:off x="1077264" y="5243577"/>
            <a:ext cx="6989472" cy="1088369"/>
            <a:chOff x="748144" y="4316386"/>
            <a:chExt cx="9319296" cy="145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1513B8-8DC5-6947-BB79-77E642B06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44" y="4316386"/>
              <a:ext cx="6456923" cy="14511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0AB390-DE30-D946-906E-98008303E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4978" y="4316386"/>
              <a:ext cx="1872462" cy="1451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662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17AA-280C-6A42-8A3A-B2561589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2A2-550C-984C-B3EE-A0B954CB7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80" y="1528091"/>
            <a:ext cx="8098040" cy="4648872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S/R is an </a:t>
            </a:r>
            <a:r>
              <a:rPr lang="en-US" b="1" dirty="0"/>
              <a:t>opinionated language</a:t>
            </a:r>
            <a:r>
              <a:rPr lang="en-US" dirty="0"/>
              <a:t>, it emphasizes: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Exploratory data analysis</a:t>
            </a:r>
            <a:r>
              <a:rPr lang="en-US" dirty="0"/>
              <a:t>” (Tukey’s ill-conceived term)</a:t>
            </a:r>
          </a:p>
          <a:p>
            <a:pPr lvl="1"/>
            <a:r>
              <a:rPr lang="en-US" b="1" dirty="0"/>
              <a:t>Quick/Exploratory Graphics</a:t>
            </a:r>
          </a:p>
          <a:p>
            <a:pPr lvl="1"/>
            <a:r>
              <a:rPr lang="en-US" dirty="0"/>
              <a:t>Easy and direct mathematical manipulations in models</a:t>
            </a:r>
          </a:p>
          <a:p>
            <a:pPr lvl="1"/>
            <a:r>
              <a:rPr lang="en-US" dirty="0"/>
              <a:t>Programmatic interface to analysis (functions)</a:t>
            </a:r>
          </a:p>
          <a:p>
            <a:r>
              <a:rPr lang="en-US" dirty="0"/>
              <a:t>R is an evolutionary product</a:t>
            </a:r>
          </a:p>
          <a:p>
            <a:pPr lvl="1"/>
            <a:r>
              <a:rPr lang="en-US" dirty="0"/>
              <a:t>Many of its features only make sense if you know the history</a:t>
            </a:r>
          </a:p>
          <a:p>
            <a:pPr lvl="1"/>
            <a:r>
              <a:rPr lang="en-US" dirty="0"/>
              <a:t>“Vestigial” components abound!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125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D296-839B-C84E-B633-0E4979F2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56418-880A-DD49-8C4D-72427D35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52360"/>
          </a:xfrm>
        </p:spPr>
        <p:txBody>
          <a:bodyPr>
            <a:normAutofit/>
          </a:bodyPr>
          <a:lstStyle/>
          <a:p>
            <a:r>
              <a:rPr lang="en-US" dirty="0"/>
              <a:t>For most people R is:</a:t>
            </a:r>
          </a:p>
          <a:p>
            <a:pPr lvl="1"/>
            <a:r>
              <a:rPr lang="en-US" dirty="0"/>
              <a:t>A general purpose computer language for data</a:t>
            </a:r>
          </a:p>
          <a:p>
            <a:pPr lvl="1"/>
            <a:r>
              <a:rPr lang="en-US" dirty="0"/>
              <a:t>A statistics language</a:t>
            </a:r>
          </a:p>
          <a:p>
            <a:pPr lvl="1"/>
            <a:r>
              <a:rPr lang="en-US" dirty="0"/>
              <a:t>The </a:t>
            </a:r>
            <a:r>
              <a:rPr lang="en-US" i="1" dirty="0" err="1"/>
              <a:t>koiné</a:t>
            </a:r>
            <a:r>
              <a:rPr lang="en-US" dirty="0"/>
              <a:t> of the data science and statistics worlds</a:t>
            </a:r>
          </a:p>
          <a:p>
            <a:pPr lvl="1"/>
            <a:r>
              <a:rPr lang="en-US" dirty="0"/>
              <a:t>Most new statistics are implemented in R before they are elsewhere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7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b="1" dirty="0"/>
              <a:t>Window-pane</a:t>
            </a:r>
            <a:r>
              <a:rPr lang="en-US" dirty="0"/>
              <a:t>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b="1" dirty="0"/>
              <a:t>Notebooks</a:t>
            </a:r>
            <a:r>
              <a:rPr lang="en-US" dirty="0"/>
              <a:t> AKA Mathematica-style</a:t>
            </a:r>
          </a:p>
        </p:txBody>
      </p:sp>
    </p:spTree>
    <p:extLst>
      <p:ext uri="{BB962C8B-B14F-4D97-AF65-F5344CB8AC3E}">
        <p14:creationId xmlns:p14="http://schemas.microsoft.com/office/powerpoint/2010/main" val="336211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82" y="1038210"/>
            <a:ext cx="8913238" cy="478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40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480</TotalTime>
  <Words>1240</Words>
  <Application>Microsoft Office PowerPoint</Application>
  <PresentationFormat>On-screen Show (4:3)</PresentationFormat>
  <Paragraphs>161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 Theme</vt:lpstr>
      <vt:lpstr>Summer R Workshop 1</vt:lpstr>
      <vt:lpstr>R at GSU</vt:lpstr>
      <vt:lpstr>What is R?</vt:lpstr>
      <vt:lpstr>What is R?</vt:lpstr>
      <vt:lpstr>What is R?</vt:lpstr>
      <vt:lpstr>What is R?</vt:lpstr>
      <vt:lpstr>What is R?</vt:lpstr>
      <vt:lpstr>Jupyter Notebooks</vt:lpstr>
      <vt:lpstr>PowerPoint Presentation</vt:lpstr>
      <vt:lpstr>PowerPoint Presentation</vt:lpstr>
      <vt:lpstr>PowerPoint Presentation</vt:lpstr>
      <vt:lpstr>PowerPoint Presentation</vt:lpstr>
      <vt:lpstr>Jupyter Notebooks</vt:lpstr>
      <vt:lpstr>Scientific Software Architecture</vt:lpstr>
      <vt:lpstr>Jupyter Notebooks</vt:lpstr>
      <vt:lpstr>Workshop</vt:lpstr>
      <vt:lpstr>PowerPoint Presentation</vt:lpstr>
      <vt:lpstr>PowerPoint Presentation</vt:lpstr>
      <vt:lpstr>PowerPoint Presentation</vt:lpstr>
      <vt:lpstr>Today’s Files</vt:lpstr>
      <vt:lpstr>PowerPoint Presentation</vt:lpstr>
      <vt:lpstr>PowerPoint Presentation</vt:lpstr>
      <vt:lpstr>PowerPoint Presentation</vt:lpstr>
      <vt:lpstr>PowerPoint Presentation</vt:lpstr>
      <vt:lpstr>Workshop</vt:lpstr>
      <vt:lpstr>DICE Spawn</vt:lpstr>
      <vt:lpstr>Workshop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mdt</dc:creator>
  <cp:lastModifiedBy>mdt</cp:lastModifiedBy>
  <cp:revision>14</cp:revision>
  <dcterms:created xsi:type="dcterms:W3CDTF">2018-06-05T18:54:07Z</dcterms:created>
  <dcterms:modified xsi:type="dcterms:W3CDTF">2018-06-06T02:54:37Z</dcterms:modified>
</cp:coreProperties>
</file>

<file path=docProps/thumbnail.jpeg>
</file>